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2"/>
  </p:notesMasterIdLst>
  <p:sldIdLst>
    <p:sldId id="256" r:id="rId2"/>
    <p:sldId id="335" r:id="rId3"/>
    <p:sldId id="269" r:id="rId4"/>
    <p:sldId id="330" r:id="rId5"/>
    <p:sldId id="257" r:id="rId6"/>
    <p:sldId id="341" r:id="rId7"/>
    <p:sldId id="258" r:id="rId8"/>
    <p:sldId id="331" r:id="rId9"/>
    <p:sldId id="332" r:id="rId10"/>
    <p:sldId id="342" r:id="rId11"/>
    <p:sldId id="333" r:id="rId12"/>
    <p:sldId id="343" r:id="rId13"/>
    <p:sldId id="334" r:id="rId14"/>
    <p:sldId id="336" r:id="rId15"/>
    <p:sldId id="337" r:id="rId16"/>
    <p:sldId id="338" r:id="rId17"/>
    <p:sldId id="339" r:id="rId18"/>
    <p:sldId id="344" r:id="rId19"/>
    <p:sldId id="340" r:id="rId20"/>
    <p:sldId id="261" r:id="rId21"/>
    <p:sldId id="346" r:id="rId22"/>
    <p:sldId id="262" r:id="rId23"/>
    <p:sldId id="347" r:id="rId24"/>
    <p:sldId id="300" r:id="rId25"/>
    <p:sldId id="348" r:id="rId26"/>
    <p:sldId id="296" r:id="rId27"/>
    <p:sldId id="301" r:id="rId28"/>
    <p:sldId id="304" r:id="rId29"/>
    <p:sldId id="302" r:id="rId30"/>
    <p:sldId id="303" r:id="rId31"/>
    <p:sldId id="305" r:id="rId32"/>
    <p:sldId id="349" r:id="rId33"/>
    <p:sldId id="298" r:id="rId34"/>
    <p:sldId id="306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50" r:id="rId44"/>
    <p:sldId id="307" r:id="rId45"/>
    <p:sldId id="316" r:id="rId46"/>
    <p:sldId id="317" r:id="rId47"/>
    <p:sldId id="318" r:id="rId48"/>
    <p:sldId id="351" r:id="rId49"/>
    <p:sldId id="299" r:id="rId50"/>
    <p:sldId id="319" r:id="rId51"/>
    <p:sldId id="324" r:id="rId52"/>
    <p:sldId id="322" r:id="rId53"/>
    <p:sldId id="325" r:id="rId54"/>
    <p:sldId id="326" r:id="rId55"/>
    <p:sldId id="327" r:id="rId56"/>
    <p:sldId id="323" r:id="rId57"/>
    <p:sldId id="352" r:id="rId58"/>
    <p:sldId id="287" r:id="rId59"/>
    <p:sldId id="288" r:id="rId60"/>
    <p:sldId id="281" r:id="rId61"/>
    <p:sldId id="279" r:id="rId62"/>
    <p:sldId id="289" r:id="rId63"/>
    <p:sldId id="282" r:id="rId64"/>
    <p:sldId id="280" r:id="rId65"/>
    <p:sldId id="290" r:id="rId66"/>
    <p:sldId id="283" r:id="rId67"/>
    <p:sldId id="276" r:id="rId68"/>
    <p:sldId id="292" r:id="rId69"/>
    <p:sldId id="284" r:id="rId70"/>
    <p:sldId id="277" r:id="rId71"/>
    <p:sldId id="293" r:id="rId72"/>
    <p:sldId id="285" r:id="rId73"/>
    <p:sldId id="278" r:id="rId74"/>
    <p:sldId id="294" r:id="rId75"/>
    <p:sldId id="295" r:id="rId76"/>
    <p:sldId id="286" r:id="rId77"/>
    <p:sldId id="275" r:id="rId78"/>
    <p:sldId id="353" r:id="rId79"/>
    <p:sldId id="328" r:id="rId80"/>
    <p:sldId id="264" r:id="rId81"/>
    <p:sldId id="354" r:id="rId82"/>
    <p:sldId id="265" r:id="rId83"/>
    <p:sldId id="329" r:id="rId84"/>
    <p:sldId id="355" r:id="rId85"/>
    <p:sldId id="271" r:id="rId86"/>
    <p:sldId id="272" r:id="rId87"/>
    <p:sldId id="273" r:id="rId88"/>
    <p:sldId id="274" r:id="rId89"/>
    <p:sldId id="268" r:id="rId90"/>
    <p:sldId id="345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375A72-7FFC-4DE3-84C3-925F118925CB}">
          <p14:sldIdLst>
            <p14:sldId id="256"/>
            <p14:sldId id="335"/>
            <p14:sldId id="269"/>
            <p14:sldId id="330"/>
            <p14:sldId id="257"/>
          </p14:sldIdLst>
        </p14:section>
        <p14:section name="2. Scenario" id="{77A23D99-58E9-4DD4-A589-8FEDE99BFC94}">
          <p14:sldIdLst>
            <p14:sldId id="341"/>
            <p14:sldId id="258"/>
            <p14:sldId id="331"/>
            <p14:sldId id="332"/>
          </p14:sldIdLst>
        </p14:section>
        <p14:section name="3. Problem" id="{F411CB6F-B779-4A3C-AA2C-0B7E30FAD6C6}">
          <p14:sldIdLst>
            <p14:sldId id="342"/>
            <p14:sldId id="333"/>
          </p14:sldIdLst>
        </p14:section>
        <p14:section name="4. Analysis" id="{39156636-5554-40E1-8ADA-A02A16D46844}">
          <p14:sldIdLst>
            <p14:sldId id="343"/>
            <p14:sldId id="334"/>
            <p14:sldId id="336"/>
            <p14:sldId id="337"/>
            <p14:sldId id="338"/>
            <p14:sldId id="339"/>
          </p14:sldIdLst>
        </p14:section>
        <p14:section name="5. Options" id="{4339F01F-11D6-4679-810D-B1C8E00D4514}">
          <p14:sldIdLst>
            <p14:sldId id="344"/>
            <p14:sldId id="340"/>
            <p14:sldId id="261"/>
          </p14:sldIdLst>
        </p14:section>
        <p14:section name="6. Solution" id="{254DD237-A1A3-4A95-969C-153C1AB53EA9}">
          <p14:sldIdLst>
            <p14:sldId id="346"/>
            <p14:sldId id="262"/>
            <p14:sldId id="347"/>
            <p14:sldId id="300"/>
            <p14:sldId id="348"/>
            <p14:sldId id="296"/>
            <p14:sldId id="301"/>
            <p14:sldId id="304"/>
            <p14:sldId id="302"/>
            <p14:sldId id="303"/>
            <p14:sldId id="305"/>
            <p14:sldId id="349"/>
            <p14:sldId id="298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50"/>
            <p14:sldId id="307"/>
            <p14:sldId id="316"/>
            <p14:sldId id="317"/>
            <p14:sldId id="318"/>
            <p14:sldId id="351"/>
            <p14:sldId id="299"/>
            <p14:sldId id="319"/>
            <p14:sldId id="324"/>
            <p14:sldId id="322"/>
            <p14:sldId id="325"/>
            <p14:sldId id="326"/>
            <p14:sldId id="327"/>
            <p14:sldId id="323"/>
          </p14:sldIdLst>
        </p14:section>
        <p14:section name="7. Test Results" id="{0B71529B-67C2-4193-BF79-8A552884E115}">
          <p14:sldIdLst>
            <p14:sldId id="352"/>
            <p14:sldId id="287"/>
            <p14:sldId id="288"/>
            <p14:sldId id="281"/>
            <p14:sldId id="279"/>
            <p14:sldId id="289"/>
            <p14:sldId id="282"/>
            <p14:sldId id="280"/>
            <p14:sldId id="290"/>
            <p14:sldId id="283"/>
            <p14:sldId id="276"/>
            <p14:sldId id="292"/>
            <p14:sldId id="284"/>
            <p14:sldId id="277"/>
            <p14:sldId id="293"/>
            <p14:sldId id="285"/>
            <p14:sldId id="278"/>
            <p14:sldId id="294"/>
            <p14:sldId id="295"/>
            <p14:sldId id="286"/>
            <p14:sldId id="275"/>
          </p14:sldIdLst>
        </p14:section>
        <p14:section name="8. Roadmap" id="{7F55360F-9469-4BE1-B5D4-222B844A6DEC}">
          <p14:sldIdLst>
            <p14:sldId id="353"/>
            <p14:sldId id="328"/>
            <p14:sldId id="264"/>
          </p14:sldIdLst>
        </p14:section>
        <p14:section name="9. Summary" id="{69F8D2B7-4E74-4D12-9DA5-B5B58252A88C}">
          <p14:sldIdLst>
            <p14:sldId id="354"/>
          </p14:sldIdLst>
        </p14:section>
        <p14:section name="9. Summary" id="{C757993B-A945-43AA-B454-3BE0B15C4742}">
          <p14:sldIdLst>
            <p14:sldId id="265"/>
          </p14:sldIdLst>
        </p14:section>
        <p14:section name="Appendicies" id="{28B5D0FE-714F-466B-BA98-4F5D2A5667B4}">
          <p14:sldIdLst>
            <p14:sldId id="329"/>
            <p14:sldId id="355"/>
            <p14:sldId id="271"/>
            <p14:sldId id="272"/>
            <p14:sldId id="273"/>
            <p14:sldId id="274"/>
            <p14:sldId id="268"/>
            <p14:sldId id="3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477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o-project/examples-csharp/blob/master/StructExample/StructExample.c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0F4B-A6F2-449E-AF82-02739BF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E4F7-81FE-478D-99EE-45BDF410E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AF1-F791-45B1-B850-DFD37D0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9426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4B25-DF6A-4E46-A9C4-EF878A78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805-B7DA-48D7-BF40-C8A5446B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9189042" cy="530477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Given that the subset of C#.MS that is supported by neon.exe (and the NEO VM) is not documented, how to we proceed to exploit the capabilities of C#.NEO?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</a:p>
          <a:p>
            <a:r>
              <a:rPr lang="en-US" dirty="0"/>
              <a:t>How do we use C#.NEO for sophisticated object-oriented development?</a:t>
            </a:r>
          </a:p>
          <a:p>
            <a:r>
              <a:rPr lang="en-US" dirty="0"/>
              <a:t>How do we support C# classes that are nothing more elaborate than  C++/C##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US" dirty="0"/>
              <a:t>?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150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0F4B-A6F2-449E-AF82-02739BF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E4F7-81FE-478D-99EE-45BDF410E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AF1-F791-45B1-B850-DFD37D0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1717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7836F-A94B-4559-BCCF-442C8D8D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260856"/>
            <a:ext cx="8596668" cy="4607009"/>
          </a:xfrm>
        </p:spPr>
        <p:txBody>
          <a:bodyPr/>
          <a:lstStyle/>
          <a:p>
            <a:r>
              <a:rPr lang="en-CA" dirty="0"/>
              <a:t>What works in C#.NEO? What doesn’t? What are the (good) workarounds?</a:t>
            </a:r>
          </a:p>
          <a:p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793839"/>
              </p:ext>
            </p:extLst>
          </p:nvPr>
        </p:nvGraphicFramePr>
        <p:xfrm>
          <a:off x="667513" y="1609344"/>
          <a:ext cx="11457432" cy="5217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5308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467845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5684279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 </a:t>
                      </a:r>
                    </a:p>
                    <a:p>
                      <a:r>
                        <a:rPr lang="en-CA" dirty="0"/>
                        <a:t>(</a:t>
                      </a:r>
                      <a:r>
                        <a:rPr lang="en-CA" dirty="0" err="1"/>
                        <a:t>parameterless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Supported: field layout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</a:p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private static _Initialize(p)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</a:t>
                      </a:r>
                      <a:br>
                        <a:rPr lang="en-CA" dirty="0"/>
                      </a:br>
                      <a:r>
                        <a:rPr lang="en-CA" dirty="0"/>
                        <a:t>(with parameters)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Class constructor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Foobar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methods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Properties (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get()/put()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/Set() </a:t>
                      </a:r>
                      <a:r>
                        <a:rPr lang="en-CA" dirty="0"/>
                        <a:t>class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CA" dirty="0"/>
                        <a:t> valued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EntityState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_state </a:t>
                      </a:r>
                      <a:r>
                        <a:rPr lang="en-CA" dirty="0"/>
                        <a:t>field;</a:t>
                      </a:r>
                      <a:br>
                        <a:rPr lang="en-CA" dirty="0"/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IsNull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Floating-point data </a:t>
                      </a:r>
                      <a:r>
                        <a:rPr lang="en-CA" dirty="0"/>
                        <a:t>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CA" dirty="0"/>
                        <a:t>Native Storage datatypes: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string, byte[],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endParaRPr lang="en-CA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CA" dirty="0"/>
                        <a:t>Limited datatypes: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Integer data types 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Partially support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CA" dirty="0"/>
                        <a:t> statements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predictable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if-</a:t>
                      </a:r>
                      <a:r>
                        <a:rPr lang="en-CA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12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692280"/>
              </p:ext>
            </p:extLst>
          </p:nvPr>
        </p:nvGraphicFramePr>
        <p:xfrm>
          <a:off x="667512" y="1298448"/>
          <a:ext cx="11347704" cy="5492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020824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4983480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Declare fixed size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byte[100]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bye[].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Concat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(byte[])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Assignment to element of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byte[] </a:t>
                      </a:r>
                      <a:r>
                        <a:rPr lang="en-CA" dirty="0"/>
                        <a:t>array: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] = 0x12;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bye[].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Concat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(byte[])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0x0123456789abcdef.ToString()</a:t>
                      </a:r>
                      <a:endParaRPr lang="en-CA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Neo.SmartContract.Framework.Helper.AsString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(byte[])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ToByteArray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)0x0123456789abcdef)</a:t>
                      </a:r>
                      <a:b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AsByteArray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AsString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r>
                        <a:rPr lang="en-CA" dirty="0"/>
                        <a:t> enumerations at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 err="1"/>
                        <a:t>’s</a:t>
                      </a:r>
                      <a:r>
                        <a:rPr lang="en-CA" dirty="0"/>
                        <a:t> (internally)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 </a:t>
                      </a:r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are supported but not native C#.NEO Storage datatypes</a:t>
                      </a:r>
                      <a:br>
                        <a:rPr lang="en-CA" dirty="0">
                          <a:solidFill>
                            <a:schemeClr val="tx1"/>
                          </a:solidFill>
                        </a:rPr>
                      </a:br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Be prepared to do lots of coercions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144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FB5DD-06F2-4D59-948A-7EEE6637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2024"/>
            <a:ext cx="69532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56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C4E16-AF66-4F18-98AA-19BFDA54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1168"/>
            <a:ext cx="76390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89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2050" name="Picture 2" descr="https://raw.githubusercontent.com/mwherman2000/neo-windocs/master/windocs/windocs-presentations/images/NEOAccountsAddressesKeysKeyLengths.png">
            <a:extLst>
              <a:ext uri="{FF2B5EF4-FFF2-40B4-BE49-F238E27FC236}">
                <a16:creationId xmlns:a16="http://schemas.microsoft.com/office/drawing/2014/main" id="{ACF40C95-E072-4BD0-AF0A-ADEFD05A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70000"/>
            <a:ext cx="9052560" cy="50920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08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CE3BA-7B95-4585-9149-297EB4BB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0A078-5E9C-4333-B197-5422C3856B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49B1C-79B1-4810-B80E-4A921FD36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3330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Model every class as a C#.NEO Class </a:t>
            </a:r>
          </a:p>
          <a:p>
            <a:r>
              <a:rPr lang="en-CA" dirty="0"/>
              <a:t>Fields</a:t>
            </a:r>
          </a:p>
          <a:p>
            <a:pPr lvl="1"/>
            <a:r>
              <a:rPr lang="en-CA" dirty="0"/>
              <a:t>Only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string, byte[], </a:t>
            </a:r>
            <a:r>
              <a:rPr lang="en-CA" dirty="0">
                <a:solidFill>
                  <a:schemeClr val="tx2"/>
                </a:solidFill>
                <a:latin typeface="Consolas" panose="020B0609020204030204" pitchFamily="49" charset="0"/>
              </a:rPr>
              <a:t>or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/>
              <a:t>data types</a:t>
            </a:r>
          </a:p>
          <a:p>
            <a:pPr lvl="1"/>
            <a:r>
              <a:rPr lang="en-CA" dirty="0"/>
              <a:t>Especially if there is any chance of class being persisted</a:t>
            </a:r>
          </a:p>
          <a:p>
            <a:r>
              <a:rPr lang="en-CA" dirty="0"/>
              <a:t>Constructors</a:t>
            </a:r>
          </a:p>
          <a:p>
            <a:pPr lvl="1"/>
            <a:r>
              <a:rPr lang="en-CA" dirty="0"/>
              <a:t>Every class has a private </a:t>
            </a:r>
            <a:r>
              <a:rPr lang="en-CA" dirty="0" err="1"/>
              <a:t>parameterless</a:t>
            </a:r>
            <a:r>
              <a:rPr lang="en-CA" dirty="0"/>
              <a:t> constructor that is never used</a:t>
            </a:r>
          </a:p>
          <a:p>
            <a:pPr lvl="1"/>
            <a:r>
              <a:rPr lang="en-CA" dirty="0"/>
              <a:t>Every class has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New() </a:t>
            </a:r>
            <a:r>
              <a:rPr lang="en-CA" dirty="0"/>
              <a:t>and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New(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x,y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dirty="0">
                <a:solidFill>
                  <a:schemeClr val="tx1"/>
                </a:solidFill>
              </a:rPr>
              <a:t>All class methods modeled as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CA" dirty="0">
                <a:solidFill>
                  <a:schemeClr val="tx1"/>
                </a:solidFill>
              </a:rPr>
              <a:t>methods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Entity passed as the first parameter (except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Log() </a:t>
            </a:r>
            <a:r>
              <a:rPr lang="en-CA" dirty="0">
                <a:solidFill>
                  <a:schemeClr val="tx1"/>
                </a:solidFill>
              </a:rPr>
              <a:t>and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CA" dirty="0">
                <a:solidFill>
                  <a:schemeClr val="tx1"/>
                </a:solidFill>
              </a:rPr>
              <a:t>methods)</a:t>
            </a: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CA" dirty="0"/>
              <a:t> valued variables</a:t>
            </a:r>
          </a:p>
          <a:p>
            <a:pPr lvl="1"/>
            <a:r>
              <a:rPr lang="en-CA" dirty="0"/>
              <a:t>Start adding “system” fields to each class: </a:t>
            </a:r>
            <a:r>
              <a:rPr lang="en-CA" dirty="0">
                <a:solidFill>
                  <a:srgbClr val="0070C0"/>
                </a:solidFill>
              </a:rPr>
              <a:t>private</a:t>
            </a:r>
            <a:r>
              <a:rPr lang="en-CA" dirty="0"/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EntityType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_state;</a:t>
            </a:r>
          </a:p>
          <a:p>
            <a:pPr lvl="1"/>
            <a:r>
              <a:rPr lang="en-CA" dirty="0">
                <a:solidFill>
                  <a:srgbClr val="0070C0"/>
                </a:solidFill>
              </a:rPr>
              <a:t>static public wrapper </a:t>
            </a:r>
            <a:r>
              <a:rPr lang="en-CA" dirty="0">
                <a:solidFill>
                  <a:schemeClr val="tx1"/>
                </a:solidFill>
              </a:rPr>
              <a:t>methods for all system fields (scope private)</a:t>
            </a:r>
          </a:p>
          <a:p>
            <a:r>
              <a:rPr lang="en-CA" dirty="0">
                <a:solidFill>
                  <a:schemeClr val="tx1"/>
                </a:solidFill>
              </a:rPr>
              <a:t>Use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byte[] </a:t>
            </a:r>
            <a:r>
              <a:rPr lang="en-CA" dirty="0">
                <a:solidFill>
                  <a:schemeClr val="tx1"/>
                </a:solidFill>
              </a:rPr>
              <a:t>when possible to minimize Storage as well as being the easiest to work with from a supported runtime library perspective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166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1401-AB15-4BD4-9C51-9F070D98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Shout-outs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6FD8-E1D4-47F9-9EDE-5E16C07F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r>
              <a:rPr lang="en-CA" dirty="0"/>
              <a:t>NEO Developer Tool Suite - CoZ Developers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relfos</a:t>
            </a:r>
            <a:r>
              <a:rPr lang="en-CA" dirty="0"/>
              <a:t> – neo-debugger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birmas</a:t>
            </a:r>
            <a:r>
              <a:rPr lang="en-CA" dirty="0"/>
              <a:t> – neo-</a:t>
            </a:r>
            <a:r>
              <a:rPr lang="en-CA" dirty="0" err="1"/>
              <a:t>gui</a:t>
            </a:r>
            <a:r>
              <a:rPr lang="en-CA" dirty="0"/>
              <a:t>-developer</a:t>
            </a:r>
          </a:p>
          <a:p>
            <a:pPr lvl="1"/>
            <a:r>
              <a:rPr lang="en-CA" dirty="0"/>
              <a:t>@mwherman2000 – event log enhancements</a:t>
            </a:r>
          </a:p>
          <a:p>
            <a:pPr lvl="1"/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2C91EA-0A37-4487-A507-EB41409484F4}"/>
              </a:ext>
            </a:extLst>
          </p:cNvPr>
          <p:cNvGrpSpPr/>
          <p:nvPr/>
        </p:nvGrpSpPr>
        <p:grpSpPr>
          <a:xfrm>
            <a:off x="1664779" y="3149953"/>
            <a:ext cx="5991225" cy="3019425"/>
            <a:chOff x="1710499" y="2967073"/>
            <a:chExt cx="5991225" cy="3019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39274E-6350-4372-9064-C0E02BF2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0499" y="2967073"/>
              <a:ext cx="5991225" cy="3019425"/>
            </a:xfrm>
            <a:prstGeom prst="rect">
              <a:avLst/>
            </a:prstGeom>
          </p:spPr>
        </p:pic>
        <p:pic>
          <p:nvPicPr>
            <p:cNvPr id="1026" name="Picture 2" descr="5135115 (400×400)">
              <a:extLst>
                <a:ext uri="{FF2B5EF4-FFF2-40B4-BE49-F238E27FC236}">
                  <a16:creationId xmlns:a16="http://schemas.microsoft.com/office/drawing/2014/main" id="{FB2B9B0F-E129-4955-9992-90F4EF83A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334" y="2994504"/>
              <a:ext cx="1760375" cy="17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CBD06-C102-4C83-83E1-0CD2B8D705EE}"/>
                </a:ext>
              </a:extLst>
            </p:cNvPr>
            <p:cNvSpPr txBox="1"/>
            <p:nvPr/>
          </p:nvSpPr>
          <p:spPr>
            <a:xfrm>
              <a:off x="3825923" y="4890289"/>
              <a:ext cx="17603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rgbClr val="212529"/>
                  </a:solidFill>
                  <a:latin typeface="Source-Han-Light"/>
                </a:rPr>
                <a:t>Chris Birmingham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381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Model every classes as a C#.NEO Class with the following characteristics:</a:t>
            </a:r>
          </a:p>
          <a:p>
            <a:r>
              <a:rPr lang="en-CA" dirty="0"/>
              <a:t>All NPC have the same minimum set of default public static methods with the set of methods varying with the NPC Level being implemented for the class:</a:t>
            </a:r>
          </a:p>
          <a:p>
            <a:pPr lvl="1"/>
            <a:r>
              <a:rPr lang="en-US" dirty="0"/>
              <a:t>NPC Level 0 Basic</a:t>
            </a:r>
            <a:endParaRPr lang="en-CA" dirty="0"/>
          </a:p>
          <a:p>
            <a:pPr lvl="1"/>
            <a:r>
              <a:rPr lang="en-US" dirty="0"/>
              <a:t>NPC Level 1 Managed</a:t>
            </a:r>
            <a:endParaRPr lang="en-CA" dirty="0"/>
          </a:p>
          <a:p>
            <a:pPr lvl="1"/>
            <a:r>
              <a:rPr lang="en-US" dirty="0"/>
              <a:t>NPC Level 2 Persistable</a:t>
            </a:r>
            <a:endParaRPr lang="en-CA" dirty="0"/>
          </a:p>
          <a:p>
            <a:pPr lvl="1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1"/>
            <a:r>
              <a:rPr lang="en-US" dirty="0"/>
              <a:t>NPC Level 4 Collectible</a:t>
            </a:r>
            <a:endParaRPr lang="en-CA" dirty="0"/>
          </a:p>
          <a:p>
            <a:pPr lvl="1"/>
            <a:r>
              <a:rPr lang="en-US" dirty="0"/>
              <a:t>NPC Level 5 Extendible (Roadmap)</a:t>
            </a:r>
            <a:endParaRPr lang="en-CA" dirty="0"/>
          </a:p>
          <a:p>
            <a:pPr lvl="1"/>
            <a:r>
              <a:rPr lang="en-US" dirty="0"/>
              <a:t>NPC Level 6 Authorized (Roadmap)</a:t>
            </a:r>
          </a:p>
          <a:p>
            <a:pPr lvl="1"/>
            <a:r>
              <a:rPr lang="en-US" dirty="0"/>
              <a:t>NPC Level 6 Optimized (Roadmap)</a:t>
            </a:r>
          </a:p>
          <a:p>
            <a:r>
              <a:rPr lang="en-US" dirty="0"/>
              <a:t>NOTE: Primary driver for NPC Levels is minimizing code size by implementing only the Levels (and methods) required by the specific class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387548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Basic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</a:p>
          <a:p>
            <a:pPr lvl="0"/>
            <a:r>
              <a:rPr lang="en-US" dirty="0"/>
              <a:t>NPC Level 6 Optimized (Roadmap)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0 Basic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67202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Basic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1 Managed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28184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Roadmap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2 Persistable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40015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9C1B-89D2-4BAC-89D4-55B289F3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0. 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415B-063D-4358-8E0D-67B278B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C#.MS</a:t>
            </a:r>
          </a:p>
          <a:p>
            <a:pPr lvl="1"/>
            <a:r>
              <a:rPr lang="en-CA" dirty="0"/>
              <a:t>Version of C# supported natively by the C# compiler in Visual Studio 2017 (C# 6.0)</a:t>
            </a:r>
          </a:p>
          <a:p>
            <a:r>
              <a:rPr lang="en-CA" dirty="0"/>
              <a:t>C#.NEO</a:t>
            </a:r>
          </a:p>
          <a:p>
            <a:pPr lvl="1"/>
            <a:r>
              <a:rPr lang="en-CA" dirty="0"/>
              <a:t>Subset of C#.MS supported by the NEO neon.exe transcompiler (as of January 2018)</a:t>
            </a:r>
          </a:p>
          <a:p>
            <a:r>
              <a:rPr lang="en-CA" dirty="0"/>
              <a:t>NPC</a:t>
            </a:r>
          </a:p>
          <a:p>
            <a:pPr lvl="1"/>
            <a:r>
              <a:rPr lang="en-CA" dirty="0"/>
              <a:t>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r>
              <a:rPr lang="en-CA" dirty="0" err="1"/>
              <a:t>NeoVersionedAppUser</a:t>
            </a:r>
            <a:r>
              <a:rPr lang="en-CA" dirty="0"/>
              <a:t> (UVA)</a:t>
            </a:r>
          </a:p>
          <a:p>
            <a:pPr lvl="1"/>
            <a:r>
              <a:rPr lang="en-CA" dirty="0"/>
              <a:t>NEO Versioned App User objects used to create </a:t>
            </a:r>
            <a:r>
              <a:rPr lang="en-CA" dirty="0" err="1"/>
              <a:t>NeoStorageKeys</a:t>
            </a:r>
            <a:endParaRPr lang="en-CA" dirty="0"/>
          </a:p>
          <a:p>
            <a:r>
              <a:rPr lang="en-CA" dirty="0" err="1"/>
              <a:t>NeoStorageKeys</a:t>
            </a:r>
            <a:r>
              <a:rPr lang="en-CA"/>
              <a:t> (NSK)</a:t>
            </a:r>
            <a:endParaRPr lang="en-CA" dirty="0"/>
          </a:p>
          <a:p>
            <a:pPr lvl="1"/>
            <a:r>
              <a:rPr lang="en-CA" dirty="0"/>
              <a:t>NEO Storage Keys used to implement NPC Level 4 Collectible NPC classes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3B93-5406-483F-A887-7488FE6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7821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3 </a:t>
            </a:r>
            <a:r>
              <a:rPr lang="en-CA" dirty="0" err="1"/>
              <a:t>Deletable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236353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 – NPC Level 4 Collectible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479988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55002" cy="4607009"/>
          </a:xfrm>
        </p:spPr>
        <p:txBody>
          <a:bodyPr>
            <a:normAutofit/>
          </a:bodyPr>
          <a:lstStyle/>
          <a:p>
            <a:r>
              <a:rPr lang="en-CA" dirty="0"/>
              <a:t>The purpose of this presentation is to explain the key drivers for the NEO </a:t>
            </a:r>
            <a:r>
              <a:rPr lang="en-CA" dirty="0" err="1"/>
              <a:t>Persistible</a:t>
            </a:r>
            <a:r>
              <a:rPr lang="en-CA" dirty="0"/>
              <a:t> Class Framework 1.0 (NPC) as well as a range of design and implementation details including:</a:t>
            </a:r>
          </a:p>
          <a:p>
            <a:pPr lvl="1"/>
            <a:r>
              <a:rPr lang="en-CA" dirty="0"/>
              <a:t>A fairly complete description of C#.NEO, the subset of C#.MS (C# 6.0) supported by neon.exe, the C# to NEO byte code transcompiler</a:t>
            </a:r>
          </a:p>
          <a:p>
            <a:pPr lvl="1"/>
            <a:r>
              <a:rPr lang="en-CA" dirty="0"/>
              <a:t>Strategies and options for supporting the object programming capabilities found in C#.MS but not supported in C#.NEO</a:t>
            </a:r>
          </a:p>
          <a:p>
            <a:pPr lvl="1"/>
            <a:r>
              <a:rPr lang="en-CA" dirty="0"/>
              <a:t>Basic guidance to smart contract development using C#.NEO</a:t>
            </a:r>
          </a:p>
          <a:p>
            <a:pPr lvl="1"/>
            <a:r>
              <a:rPr lang="en-CA" dirty="0" err="1"/>
              <a:t>NPCdApp</a:t>
            </a:r>
            <a:r>
              <a:rPr lang="en-CA" dirty="0"/>
              <a:t>, the initial reference implementation for the 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pPr lvl="1"/>
            <a:endParaRPr lang="en-CA" dirty="0"/>
          </a:p>
          <a:p>
            <a:r>
              <a:rPr lang="en-CA" dirty="0"/>
              <a:t>Inspiration (NPC Level 0)</a:t>
            </a:r>
          </a:p>
          <a:p>
            <a:pPr lvl="1"/>
            <a:r>
              <a:rPr lang="en-CA" dirty="0" err="1"/>
              <a:t>StructExample</a:t>
            </a:r>
            <a:r>
              <a:rPr lang="en-CA" dirty="0"/>
              <a:t> example</a:t>
            </a:r>
            <a:br>
              <a:rPr lang="en-CA" dirty="0"/>
            </a:br>
            <a:r>
              <a:rPr lang="en-CA" dirty="0">
                <a:hlinkClick r:id="rId2"/>
              </a:rPr>
              <a:t>https://github.com/neo-project/examples-csharp/blob/master/StructExample/StructExample.cs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9700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0F4B-A6F2-449E-AF82-02739BF65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E4F7-81FE-478D-99EE-45BDF410E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B10AF1-F791-45B1-B850-DFD37D054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078827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Developers on the NEO Blockchain platform have a variety of language, tools, </a:t>
            </a:r>
            <a:r>
              <a:rPr lang="en-CA" dirty="0" err="1"/>
              <a:t>privatenet</a:t>
            </a:r>
            <a:r>
              <a:rPr lang="en-CA" dirty="0"/>
              <a:t> and </a:t>
            </a:r>
            <a:r>
              <a:rPr lang="en-CA" dirty="0" err="1"/>
              <a:t>testnet</a:t>
            </a:r>
            <a:r>
              <a:rPr lang="en-CA" dirty="0"/>
              <a:t> environments as well other technology options to consider for developing smart contracts</a:t>
            </a:r>
          </a:p>
          <a:p>
            <a:r>
              <a:rPr lang="en-CA" dirty="0"/>
              <a:t>Language options </a:t>
            </a:r>
            <a:r>
              <a:rPr lang="en-CA" dirty="0" err="1"/>
              <a:t>incude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C#.NEO</a:t>
            </a:r>
          </a:p>
          <a:p>
            <a:pPr lvl="1"/>
            <a:r>
              <a:rPr lang="en-CA" dirty="0"/>
              <a:t>Python</a:t>
            </a:r>
          </a:p>
          <a:p>
            <a:pPr lvl="1"/>
            <a:r>
              <a:rPr lang="en-CA" dirty="0"/>
              <a:t>Java</a:t>
            </a:r>
          </a:p>
          <a:p>
            <a:pPr lvl="1"/>
            <a:r>
              <a:rPr lang="en-CA" dirty="0"/>
              <a:t>and others</a:t>
            </a:r>
          </a:p>
          <a:p>
            <a:r>
              <a:rPr lang="en-CA" dirty="0"/>
              <a:t>As a scenario, this document specifically targets C#.NEO smart contract development using Visual 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8F807C-3B92-44CB-996E-FFD8E02C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8. Roadmap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464C6D-0158-4E48-B614-A83607187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2AC46-9714-42D9-87DB-6D742C12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310458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r>
              <a:rPr lang="en-CA" dirty="0"/>
              <a:t>Automatic Code Generation</a:t>
            </a:r>
          </a:p>
          <a:p>
            <a:pPr lvl="1"/>
            <a:r>
              <a:rPr lang="en-CA" dirty="0"/>
              <a:t>In NPC 1.0, Point() was </a:t>
            </a:r>
            <a:r>
              <a:rPr lang="en-CA" dirty="0" err="1"/>
              <a:t>handcoded</a:t>
            </a:r>
            <a:r>
              <a:rPr lang="en-CA" dirty="0"/>
              <a:t> for each NPC Level but with an eye to being automatically generated in the future</a:t>
            </a:r>
          </a:p>
          <a:p>
            <a:r>
              <a:rPr lang="en-CA" dirty="0"/>
              <a:t>Add support for </a:t>
            </a:r>
            <a:r>
              <a:rPr lang="en-CA" dirty="0" err="1"/>
              <a:t>Storage.Delete</a:t>
            </a:r>
            <a:r>
              <a:rPr lang="en-CA" dirty="0"/>
              <a:t>()</a:t>
            </a:r>
          </a:p>
          <a:p>
            <a:pPr lvl="1"/>
            <a:r>
              <a:rPr lang="en-CA" dirty="0"/>
              <a:t>Simply overlooked in NPC 1.0</a:t>
            </a:r>
          </a:p>
          <a:p>
            <a:r>
              <a:rPr lang="en-CA" dirty="0"/>
              <a:t>Level 5 Extendible</a:t>
            </a:r>
          </a:p>
          <a:p>
            <a:pPr lvl="1"/>
            <a:r>
              <a:rPr lang="en-CA" dirty="0"/>
              <a:t>Support entity extension capabilities for existing entities living in deployed smart contracts</a:t>
            </a:r>
          </a:p>
          <a:p>
            <a:r>
              <a:rPr lang="en-CA" dirty="0"/>
              <a:t>Level 6 Authorized</a:t>
            </a:r>
          </a:p>
          <a:p>
            <a:pPr lvl="1"/>
            <a:r>
              <a:rPr lang="en-CA" dirty="0"/>
              <a:t>Support for </a:t>
            </a:r>
            <a:r>
              <a:rPr lang="en-US" dirty="0"/>
              <a:t>to support authenticated and role-based authorization to entities you create (and others create)</a:t>
            </a:r>
            <a:endParaRPr lang="en-CA" dirty="0"/>
          </a:p>
          <a:p>
            <a:r>
              <a:rPr lang="en-CA" dirty="0"/>
              <a:t>Level 7 Optimized</a:t>
            </a:r>
          </a:p>
          <a:p>
            <a:pPr lvl="1"/>
            <a:r>
              <a:rPr lang="en-CA" dirty="0"/>
              <a:t>Key space optimizations starting with </a:t>
            </a:r>
            <a:r>
              <a:rPr lang="en-CA" dirty="0" err="1"/>
              <a:t>NeoStorageKey</a:t>
            </a:r>
            <a:r>
              <a:rPr lang="en-CA" dirty="0"/>
              <a:t> compression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06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3D1790-7A28-42AE-AB42-FE4C076C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51" y="235094"/>
            <a:ext cx="4698645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20417"/>
            <a:ext cx="9585462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diagram depicts a typical NEO development environment.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Developers develop their smart contract’s code using their </a:t>
            </a:r>
            <a:br>
              <a:rPr lang="en-CA" dirty="0"/>
            </a:br>
            <a:r>
              <a:rPr lang="en-CA" dirty="0"/>
              <a:t>favorite IDE and high-level programming language (HLL) </a:t>
            </a:r>
            <a:br>
              <a:rPr lang="en-CA" dirty="0"/>
            </a:br>
            <a:r>
              <a:rPr lang="en-CA" dirty="0"/>
              <a:t>(e.g. C#.MS)</a:t>
            </a:r>
          </a:p>
          <a:p>
            <a:r>
              <a:rPr lang="en-CA" dirty="0"/>
              <a:t>The IDE’s integrated compiler compiles the HLL source into</a:t>
            </a:r>
            <a:br>
              <a:rPr lang="en-CA" dirty="0"/>
            </a:br>
            <a:r>
              <a:rPr lang="en-CA" dirty="0"/>
              <a:t>intermediate code (IL) (e.g. Microsoft Intermediate Language)</a:t>
            </a:r>
          </a:p>
          <a:p>
            <a:r>
              <a:rPr lang="en-CA" dirty="0"/>
              <a:t>A transcompiler then translates the IL into byte code that is executable by the NEO VM (e.g. NEO VM byte code script files)</a:t>
            </a:r>
          </a:p>
          <a:p>
            <a:r>
              <a:rPr lang="en-CA" dirty="0"/>
              <a:t>A debugger may be used to execute the VM byte code script off-chain using a VM emulator</a:t>
            </a:r>
          </a:p>
          <a:p>
            <a:r>
              <a:rPr lang="en-CA" dirty="0"/>
              <a:t>An on-chain deployment and testing tool may be used to further test and validate the smart contract’s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61486-D3A9-415F-84EB-37007224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2197326"/>
            <a:ext cx="274344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338EC-93DE-4595-8A3C-768DFAEAC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141231"/>
            <a:ext cx="274344" cy="274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E74D92-9B13-446F-B1E2-EB0ACF6E2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873542"/>
            <a:ext cx="274344" cy="274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1D4EC5-2792-4029-B6C7-9A19FAC4E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4531452"/>
            <a:ext cx="274344" cy="274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6AF9F-E029-423D-A8B3-BD1A70A80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5189362"/>
            <a:ext cx="274344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09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Automatic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359639"/>
          </a:xfrm>
        </p:spPr>
        <p:txBody>
          <a:bodyPr>
            <a:normAutofit/>
          </a:bodyPr>
          <a:lstStyle/>
          <a:p>
            <a:r>
              <a:rPr lang="en-CA" dirty="0"/>
              <a:t>NPC Compiler (npcc.exe)</a:t>
            </a:r>
          </a:p>
          <a:p>
            <a:r>
              <a:rPr lang="en-CA" dirty="0"/>
              <a:t>Compile .</a:t>
            </a:r>
            <a:r>
              <a:rPr lang="en-CA" dirty="0" err="1"/>
              <a:t>cs</a:t>
            </a:r>
            <a:r>
              <a:rPr lang="en-CA" dirty="0"/>
              <a:t> file something like the following into a DLL</a:t>
            </a:r>
          </a:p>
          <a:p>
            <a:r>
              <a:rPr lang="en-CA" dirty="0"/>
              <a:t>Then pass the DLL plus NPC Level of persistence support you need to npcc.exe and a new expanded .</a:t>
            </a:r>
            <a:r>
              <a:rPr lang="en-CA" dirty="0" err="1"/>
              <a:t>cs</a:t>
            </a:r>
            <a:r>
              <a:rPr lang="en-CA" dirty="0"/>
              <a:t> file is created.</a:t>
            </a:r>
          </a:p>
          <a:p>
            <a:pPr marL="400050" lvl="1" indent="0">
              <a:spcBef>
                <a:spcPts val="0"/>
              </a:spcBef>
              <a:buNone/>
            </a:pPr>
            <a:br>
              <a:rPr lang="en-CA" dirty="0"/>
            </a:b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NeoPesistenceClasses0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0 - Basic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Support for ___</a:t>
            </a:r>
            <a:r>
              <a:rPr lang="en-CA" dirty="0" err="1"/>
              <a:t>npcconfig</a:t>
            </a:r>
            <a:r>
              <a:rPr lang="en-CA" dirty="0"/>
              <a:t> class for </a:t>
            </a:r>
            <a:r>
              <a:rPr lang="en-CA" dirty="0" err="1"/>
              <a:t>emmbedded</a:t>
            </a:r>
            <a:r>
              <a:rPr lang="en-CA" dirty="0"/>
              <a:t> </a:t>
            </a:r>
            <a:r>
              <a:rPr lang="en-CA" dirty="0" err="1"/>
              <a:t>npcc</a:t>
            </a:r>
            <a:r>
              <a:rPr lang="en-CA" dirty="0"/>
              <a:t> configuration parameters (e.g. NPC Level)</a:t>
            </a:r>
          </a:p>
          <a:p>
            <a:r>
              <a:rPr lang="en-CA" dirty="0"/>
              <a:t>Investigate support for partial classes in C#.NET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8F807C-3B92-44CB-996E-FFD8E02C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464C6D-0158-4E48-B614-A83607187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62AC46-9714-42D9-87DB-6D742C12C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671406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Basic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</a:p>
          <a:p>
            <a:pPr lvl="0"/>
            <a:r>
              <a:rPr lang="en-US" dirty="0"/>
              <a:t>NPC Level 6 Optimized (Roadmap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BDDE-F1CE-4E1A-ADB9-9ADDCEC5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3F8A-5AC1-4213-A679-F39312D19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BFDE0-4ECA-4836-9EFA-FC60AD88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136459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61DC5-E48D-4C97-AB0F-045E9323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641DA-43A8-48DB-B70B-E62B6AD8A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244679-B5BA-41A3-BFE3-5A49E9F3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738323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026986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 - NEO Blockchain Architecture Reference Model (ARM)</a:t>
            </a:r>
            <a:br>
              <a:rPr lang="en-CA" dirty="0"/>
            </a:br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7D4AB5-5EAD-4FA1-9957-E27C5A1E23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60631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C5B15-5F2A-457D-9D19-5171DE044B2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B62F72-E6DE-45AC-B09D-148A0BE27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54784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5A74A-14DB-45C5-9DB1-53793B88B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72A3-69E6-42D3-8825-31B546A7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C6A7-8C71-42A6-9AF5-9D235D18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213335"/>
          </a:xfrm>
        </p:spPr>
        <p:txBody>
          <a:bodyPr>
            <a:normAutofit/>
          </a:bodyPr>
          <a:lstStyle/>
          <a:p>
            <a:r>
              <a:rPr lang="en-CA" dirty="0"/>
              <a:t>The NEO Development environment gains incredible value from leveraging the Microsoft .NET compiler stack but there is a significant challenge with this approach:</a:t>
            </a:r>
          </a:p>
          <a:p>
            <a:pPr lvl="1"/>
            <a:r>
              <a:rPr lang="en-US" dirty="0"/>
              <a:t>Visual Studio doesn't know anything the instruction set that the NEO VM supports</a:t>
            </a:r>
          </a:p>
          <a:p>
            <a:pPr lvl="1"/>
            <a:r>
              <a:rPr lang="en-US" dirty="0"/>
              <a:t>The C#.MS compiler implements the full C# 6.0 specification and knows how to generate MSIL (MS Intermediate Language) code (DLL assembly files) for the full C#.MS language</a:t>
            </a:r>
          </a:p>
          <a:p>
            <a:pPr lvl="1"/>
            <a:r>
              <a:rPr lang="en-US" dirty="0"/>
              <a:t>On the other hand, the C#.NEO compiler (neon.exe) only supports a subset of the MSIL patterns generated by the MS compiler.  </a:t>
            </a:r>
          </a:p>
          <a:p>
            <a:pPr lvl="1"/>
            <a:r>
              <a:rPr lang="en-US" dirty="0"/>
              <a:t>neon.exe reads MSIL files and transcompiles the logic into NEO byte code script files (.AVM files) and generates an error when an unsupported MSIL pattern is encountered</a:t>
            </a:r>
          </a:p>
          <a:p>
            <a:r>
              <a:rPr lang="en-US" dirty="0"/>
              <a:t>I call this subset of C#.MS that is ultimately supported in the NEO VM: C#.NEO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E9FA6-DC3F-4A89-A3E0-2D0A12EC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29780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0920-5A0B-48DC-9FC6-B6E0CEE1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457DE-2F3C-48ED-94E1-F1148E366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40E73-CC61-48EE-9E09-A629F8D37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29711146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2529</TotalTime>
  <Words>3258</Words>
  <Application>Microsoft Office PowerPoint</Application>
  <PresentationFormat>Widescreen</PresentationFormat>
  <Paragraphs>875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Consolas</vt:lpstr>
      <vt:lpstr>Source-Han-Light</vt:lpstr>
      <vt:lpstr>Trebuchet MS</vt:lpstr>
      <vt:lpstr>Wingdings 3</vt:lpstr>
      <vt:lpstr>Facet</vt:lpstr>
      <vt:lpstr>NEO Persistable Classes 1.0  An Efficient Object-Oriented Framework for C#.NEO Smart Contract Development</vt:lpstr>
      <vt:lpstr>Shout-outs</vt:lpstr>
      <vt:lpstr>Agenda</vt:lpstr>
      <vt:lpstr>0. Key Definitions</vt:lpstr>
      <vt:lpstr>1. Purpose</vt:lpstr>
      <vt:lpstr>2. Scenario</vt:lpstr>
      <vt:lpstr>2. Scenario</vt:lpstr>
      <vt:lpstr>2. Scenario (con’t)</vt:lpstr>
      <vt:lpstr>2. Scenario (con’t)</vt:lpstr>
      <vt:lpstr>3. Problem</vt:lpstr>
      <vt:lpstr>3. Problem</vt:lpstr>
      <vt:lpstr>4. Analysis</vt:lpstr>
      <vt:lpstr>4. Analysis</vt:lpstr>
      <vt:lpstr>4. Analysis (con’t)</vt:lpstr>
      <vt:lpstr>4. Analysis (con’t)</vt:lpstr>
      <vt:lpstr>4. Analysis (con’t)</vt:lpstr>
      <vt:lpstr>4. Analysis (con’t)</vt:lpstr>
      <vt:lpstr>5. Options</vt:lpstr>
      <vt:lpstr>5. Options</vt:lpstr>
      <vt:lpstr>5. Options (con’t)</vt:lpstr>
      <vt:lpstr>6. Solution</vt:lpstr>
      <vt:lpstr>6. Solution</vt:lpstr>
      <vt:lpstr>6. Solution – NPC Level 0 Basic</vt:lpstr>
      <vt:lpstr>NPC Level 0 Basic - Point</vt:lpstr>
      <vt:lpstr>6. Solution – NPC Level 1 Managed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6. Solution – NPC Level 2 Persistable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6. Solution – NPC Level 3 Deletable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6. Solution – NPC Level 4 Collectible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Roadmap</vt:lpstr>
      <vt:lpstr>8. Roadmap</vt:lpstr>
      <vt:lpstr>Roadmap: Automatic Code Generation</vt:lpstr>
      <vt:lpstr>9. Summary</vt:lpstr>
      <vt:lpstr>9. Summary</vt:lpstr>
      <vt:lpstr>Appendices</vt:lpstr>
      <vt:lpstr>Appendix A - NEO Blockchain Architecture Reference Model (ARM)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  <vt:lpstr>6.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113</cp:revision>
  <dcterms:created xsi:type="dcterms:W3CDTF">2018-02-17T03:03:23Z</dcterms:created>
  <dcterms:modified xsi:type="dcterms:W3CDTF">2018-02-25T03:56:26Z</dcterms:modified>
</cp:coreProperties>
</file>